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6" r:id="rId1"/>
  </p:sldMasterIdLst>
  <p:notesMasterIdLst>
    <p:notesMasterId r:id="rId13"/>
  </p:notesMasterIdLst>
  <p:sldIdLst>
    <p:sldId id="256" r:id="rId2"/>
    <p:sldId id="259" r:id="rId3"/>
    <p:sldId id="258" r:id="rId4"/>
    <p:sldId id="268" r:id="rId5"/>
    <p:sldId id="263" r:id="rId6"/>
    <p:sldId id="270" r:id="rId7"/>
    <p:sldId id="265" r:id="rId8"/>
    <p:sldId id="269" r:id="rId9"/>
    <p:sldId id="267" r:id="rId10"/>
    <p:sldId id="271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–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–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2"/>
    <p:restoredTop sz="82867"/>
  </p:normalViewPr>
  <p:slideViewPr>
    <p:cSldViewPr snapToGrid="0">
      <p:cViewPr varScale="1">
        <p:scale>
          <a:sx n="124" d="100"/>
          <a:sy n="124" d="100"/>
        </p:scale>
        <p:origin x="17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1005F2-24F8-8B4C-B353-5E81CA6F9399}" type="datetimeFigureOut">
              <a:rPr lang="en-DE" smtClean="0"/>
              <a:t>19.02.24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CE7E0-EEB6-3445-A240-0A6940907DA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73858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Welcome to my talk on my master thesis named: Are interpretable models better than post-hoc explanation methods in detecting shortcut learning. </a:t>
            </a:r>
          </a:p>
          <a:p>
            <a:endParaRPr lang="en-DE" dirty="0"/>
          </a:p>
          <a:p>
            <a:r>
              <a:rPr lang="en-DE" dirty="0"/>
              <a:t>So as the name suggests, we have a problem or phenomena called shortcut learning and we want to compare some methods in detecting the phenomena. But if you dont understand what all that means, I will guide you trough the topic along the way.</a:t>
            </a:r>
          </a:p>
          <a:p>
            <a:endParaRPr lang="en-DE" dirty="0"/>
          </a:p>
          <a:p>
            <a:r>
              <a:rPr lang="en-DE" dirty="0"/>
              <a:t>As I worked only with medical image data, specifically with chest-x-ray images, I tried to create a theme around it and asked midjourney to create some abstract chest-x-ray images for me, which you can also see on this slide. They dont have any specific meaning, it is just a design choice around my presentation.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CE7E0-EEB6-3445-A240-0A6940907DAB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43777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Without further adue, let's dive into the talk. I will start with a short introduction about the topic. </a:t>
            </a:r>
          </a:p>
          <a:p>
            <a:endParaRPr lang="en-DE" dirty="0"/>
          </a:p>
          <a:p>
            <a:r>
              <a:rPr lang="en-DE" dirty="0"/>
              <a:t>Then i will talk about the method section and experiments &amp; results.</a:t>
            </a:r>
          </a:p>
          <a:p>
            <a:endParaRPr lang="en-DE" dirty="0"/>
          </a:p>
          <a:p>
            <a:r>
              <a:rPr lang="en-DE" dirty="0"/>
              <a:t>Finally I will conclude.</a:t>
            </a:r>
          </a:p>
          <a:p>
            <a:endParaRPr lang="en-DE" dirty="0"/>
          </a:p>
          <a:p>
            <a:r>
              <a:rPr lang="en-DE" dirty="0"/>
              <a:t>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DE" dirty="0"/>
              <a:t>where I talk about how I actually analyzed certain methods, which methods I actually analyzed and the final results of my experiments. </a:t>
            </a:r>
          </a:p>
          <a:p>
            <a:r>
              <a:rPr lang="en-DE" dirty="0"/>
              <a:t>---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CE7E0-EEB6-3445-A240-0A6940907DAB}" type="slidenum">
              <a:rPr lang="en-DE" smtClean="0"/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44077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I want to give a short introduction and want to start with the problem at hand, namely shortcut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CE7E0-EEB6-3445-A240-0A6940907DAB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020278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dirty="0"/>
              <a:t>Explain the Synthetic Evaluation Strategy we use to evaluate the explanation methods.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CE7E0-EEB6-3445-A240-0A6940907DAB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49341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Ok, lets now finally talk about some experiments &amp; results.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CE7E0-EEB6-3445-A240-0A6940907DAB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7336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Ok lets wrap things up!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CE7E0-EEB6-3445-A240-0A6940907DAB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37356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8" y="3956281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7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3284890-85D2-4D7B-8EF5-15A9C1DB8F42}" type="datetimeFigureOut">
              <a:rPr lang="en-US" smtClean="0"/>
              <a:t>2/19/24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6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9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550602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7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4C608-40B1-4030-A28D-5B74BC98ADCE}" type="datetimeFigureOut">
              <a:rPr lang="en-US" smtClean="0"/>
              <a:t>2/19/24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06973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2" y="624156"/>
            <a:ext cx="1565767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1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4C608-40B1-4030-A28D-5B74BC98ADCE}" type="datetimeFigureOut">
              <a:rPr lang="en-US" smtClean="0"/>
              <a:t>2/19/24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33083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4C608-40B1-4030-A28D-5B74BC98ADCE}" type="datetimeFigureOut">
              <a:rPr lang="en-US" smtClean="0"/>
              <a:t>2/19/24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92348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2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9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F822A4-8DA6-4447-9B1F-C5DB58435268}" type="datetimeFigureOut">
              <a:rPr lang="en-US" smtClean="0"/>
              <a:t>2/19/24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3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3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9791336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6001"/>
            <a:ext cx="4447787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6001"/>
            <a:ext cx="4447787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4C608-40B1-4030-A28D-5B74BC98ADCE}" type="datetimeFigureOut">
              <a:rPr lang="en-US" smtClean="0"/>
              <a:t>2/19/24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76527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9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5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5" y="3305209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4C608-40B1-4030-A28D-5B74BC98ADCE}" type="datetimeFigureOut">
              <a:rPr lang="en-US" smtClean="0"/>
              <a:t>2/19/24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09962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2/19/24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102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2/19/24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5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1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2/19/24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1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8549225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1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2000"/>
            </a:lvl2pPr>
            <a:lvl3pPr marL="914377" indent="0">
              <a:buNone/>
              <a:defRPr sz="20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1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772C379-9A7C-4C87-A116-CBE9F58B04C5}" type="datetimeFigureOut">
              <a:rPr lang="en-US" smtClean="0"/>
              <a:t>2/19/24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1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78465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2/19/24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5" y="6453386"/>
            <a:ext cx="6280831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7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51222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7" r:id="rId1"/>
    <p:sldLayoutId id="2147483968" r:id="rId2"/>
    <p:sldLayoutId id="2147483969" r:id="rId3"/>
    <p:sldLayoutId id="2147483970" r:id="rId4"/>
    <p:sldLayoutId id="2147483971" r:id="rId5"/>
    <p:sldLayoutId id="2147483972" r:id="rId6"/>
    <p:sldLayoutId id="2147483973" r:id="rId7"/>
    <p:sldLayoutId id="2147483974" r:id="rId8"/>
    <p:sldLayoutId id="2147483975" r:id="rId9"/>
    <p:sldLayoutId id="2147483976" r:id="rId10"/>
    <p:sldLayoutId id="2147483977" r:id="rId11"/>
  </p:sldLayoutIdLst>
  <p:hf sldNum="0" hdr="0" ftr="0" dt="0"/>
  <p:txStyles>
    <p:titleStyle>
      <a:lvl1pPr algn="l" defTabSz="914377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38" indent="-384038" algn="l" defTabSz="914377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377" indent="-384038" algn="l" defTabSz="914377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566" indent="-384038" algn="l" defTabSz="914377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754" indent="-384038" algn="l" defTabSz="914377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5943" indent="-384038" algn="l" defTabSz="914377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131" indent="-384038" algn="l" defTabSz="914377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320" indent="-384038" algn="l" defTabSz="914377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509" indent="-384038" algn="l" defTabSz="914377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697" indent="-384038" algn="l" defTabSz="914377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7C04FA5E-9397-403D-8733-45505DDB1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4B549A-0C2C-F826-B54B-4B4D92C0B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8005" y="1480932"/>
            <a:ext cx="5607908" cy="3254321"/>
          </a:xfrm>
        </p:spPr>
        <p:txBody>
          <a:bodyPr>
            <a:normAutofit/>
          </a:bodyPr>
          <a:lstStyle/>
          <a:p>
            <a:pPr algn="l"/>
            <a:r>
              <a:rPr lang="en-DE" sz="7000" dirty="0"/>
              <a:t>KAFKA</a:t>
            </a:r>
            <a:br>
              <a:rPr lang="en-DE" sz="7000" dirty="0"/>
            </a:br>
            <a:r>
              <a:rPr lang="en-DE" sz="7000" dirty="0"/>
              <a:t>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B16F73-8949-6AB5-5E71-894358184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8005" y="4804851"/>
            <a:ext cx="5607907" cy="1086237"/>
          </a:xfrm>
        </p:spPr>
        <p:txBody>
          <a:bodyPr>
            <a:normAutofit/>
          </a:bodyPr>
          <a:lstStyle/>
          <a:p>
            <a:pPr algn="l">
              <a:lnSpc>
                <a:spcPct val="102000"/>
              </a:lnSpc>
              <a:spcAft>
                <a:spcPts val="600"/>
              </a:spcAft>
            </a:pPr>
            <a:r>
              <a:rPr lang="de-DE" sz="2000" dirty="0">
                <a:solidFill>
                  <a:srgbClr val="000000"/>
                </a:solidFill>
                <a:ea typeface="Times New Roman" panose="02020603050405020304" pitchFamily="18" charset="0"/>
              </a:rPr>
              <a:t>Speicherung der </a:t>
            </a:r>
            <a:r>
              <a:rPr lang="de-DE" sz="20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aktuellen Trends auf Wikipedia und historischen Veränderungen von Themen mittels Apache Kafka.</a:t>
            </a:r>
            <a:endParaRPr lang="en-DE" sz="2000" dirty="0"/>
          </a:p>
        </p:txBody>
      </p:sp>
      <p:sp>
        <p:nvSpPr>
          <p:cNvPr id="94" name="Freeform 6">
            <a:extLst>
              <a:ext uri="{FF2B5EF4-FFF2-40B4-BE49-F238E27FC236}">
                <a16:creationId xmlns:a16="http://schemas.microsoft.com/office/drawing/2014/main" id="{09E1F823-C239-4ACC-923A-5C958E00E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99584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96" name="Freeform 6">
            <a:extLst>
              <a:ext uri="{FF2B5EF4-FFF2-40B4-BE49-F238E27FC236}">
                <a16:creationId xmlns:a16="http://schemas.microsoft.com/office/drawing/2014/main" id="{0817DDF7-06E9-4C7C-84DF-2240A6536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9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pic>
        <p:nvPicPr>
          <p:cNvPr id="80" name="Picture 79" descr="A transparent body with a human body inside&#10;&#10;Description automatically generated">
            <a:extLst>
              <a:ext uri="{FF2B5EF4-FFF2-40B4-BE49-F238E27FC236}">
                <a16:creationId xmlns:a16="http://schemas.microsoft.com/office/drawing/2014/main" id="{71917746-3F50-E4E8-7A9E-F4E8692EA7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6" r="7308" b="4"/>
          <a:stretch/>
        </p:blipFill>
        <p:spPr>
          <a:xfrm>
            <a:off x="1155562" y="1129354"/>
            <a:ext cx="3914583" cy="458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170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E080-BA1E-61D2-9F85-1508C9230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A39F0-84E1-7018-ADEA-BF9304A5E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11360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9" y="744470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robot reading a book&#10;&#10;Description automatically generated">
            <a:extLst>
              <a:ext uri="{FF2B5EF4-FFF2-40B4-BE49-F238E27FC236}">
                <a16:creationId xmlns:a16="http://schemas.microsoft.com/office/drawing/2014/main" id="{0A824CF5-40F1-DB27-CCE0-86BDA787E0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7" r="3784"/>
          <a:stretch/>
        </p:blipFill>
        <p:spPr>
          <a:xfrm>
            <a:off x="21" y="10"/>
            <a:ext cx="12191980" cy="68579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5" y="4166755"/>
            <a:ext cx="5607908" cy="2040067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7A568A-AE77-146B-5524-E3DE56478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012" y="4333010"/>
            <a:ext cx="5268177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cap="all" dirty="0" err="1">
                <a:solidFill>
                  <a:srgbClr val="FFFFFF"/>
                </a:solidFill>
              </a:rPr>
              <a:t>Vielen</a:t>
            </a:r>
            <a:r>
              <a:rPr lang="en-US" sz="3600" cap="all" dirty="0">
                <a:solidFill>
                  <a:srgbClr val="FFFFFF"/>
                </a:solidFill>
              </a:rPr>
              <a:t> Dank für Die </a:t>
            </a:r>
            <a:r>
              <a:rPr lang="en-US" sz="3600" cap="all" dirty="0" err="1">
                <a:solidFill>
                  <a:srgbClr val="FFFFFF"/>
                </a:solidFill>
              </a:rPr>
              <a:t>Aufmerksamkeit</a:t>
            </a:r>
            <a:r>
              <a:rPr lang="en-US" sz="3600" cap="all" dirty="0">
                <a:solidFill>
                  <a:srgbClr val="FFFFFF"/>
                </a:solidFill>
              </a:rPr>
              <a:t>!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5" y="3710251"/>
            <a:ext cx="2131467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58832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C96282C0-351C-48EE-A89D-D662C5DB2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A036A8-ADFB-A385-92ED-C09AA9727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1"/>
            <a:ext cx="6176776" cy="1485900"/>
          </a:xfrm>
        </p:spPr>
        <p:txBody>
          <a:bodyPr>
            <a:normAutofit/>
          </a:bodyPr>
          <a:lstStyle/>
          <a:p>
            <a:r>
              <a:rPr lang="en-DE" dirty="0"/>
              <a:t>Struktur</a:t>
            </a:r>
          </a:p>
        </p:txBody>
      </p:sp>
      <p:pic>
        <p:nvPicPr>
          <p:cNvPr id="12" name="Picture 11" descr="A transparent human body with wires and wires&#10;&#10;Description automatically generated">
            <a:extLst>
              <a:ext uri="{FF2B5EF4-FFF2-40B4-BE49-F238E27FC236}">
                <a16:creationId xmlns:a16="http://schemas.microsoft.com/office/drawing/2014/main" id="{81EF2754-B860-58ED-D256-EE1B35CC2A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7" r="21030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1B35EC73-2F87-44A7-B231-91053659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DE"/>
          </a:p>
        </p:txBody>
      </p:sp>
      <p:sp>
        <p:nvSpPr>
          <p:cNvPr id="66" name="Content Placeholder 2">
            <a:extLst>
              <a:ext uri="{FF2B5EF4-FFF2-40B4-BE49-F238E27FC236}">
                <a16:creationId xmlns:a16="http://schemas.microsoft.com/office/drawing/2014/main" id="{D11077E2-CB01-F89E-EC6C-81CB06590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pPr marL="457189" indent="-457189">
              <a:buFont typeface="+mj-lt"/>
              <a:buAutoNum type="arabicPeriod"/>
            </a:pPr>
            <a:r>
              <a:rPr lang="en-DE" dirty="0"/>
              <a:t>Einleitung</a:t>
            </a:r>
          </a:p>
          <a:p>
            <a:pPr marL="457189" indent="-457189">
              <a:buFont typeface="+mj-lt"/>
              <a:buAutoNum type="arabicPeriod"/>
            </a:pPr>
            <a:endParaRPr lang="en-DE" dirty="0"/>
          </a:p>
          <a:p>
            <a:pPr marL="457189" indent="-457189">
              <a:buFont typeface="+mj-lt"/>
              <a:buAutoNum type="arabicPeriod"/>
            </a:pPr>
            <a:r>
              <a:rPr lang="en-DE" dirty="0"/>
              <a:t>Methodik</a:t>
            </a:r>
          </a:p>
          <a:p>
            <a:pPr marL="457189" indent="-457189">
              <a:buFont typeface="+mj-lt"/>
              <a:buAutoNum type="arabicPeriod"/>
            </a:pPr>
            <a:endParaRPr lang="en-DE" dirty="0"/>
          </a:p>
          <a:p>
            <a:pPr marL="457189" indent="-457189">
              <a:buFont typeface="+mj-lt"/>
              <a:buAutoNum type="arabicPeriod"/>
            </a:pPr>
            <a:r>
              <a:rPr lang="en-DE" dirty="0"/>
              <a:t>Prototyp</a:t>
            </a:r>
          </a:p>
          <a:p>
            <a:pPr marL="457189" indent="-457189">
              <a:buFont typeface="+mj-lt"/>
              <a:buAutoNum type="arabicPeriod"/>
            </a:pPr>
            <a:endParaRPr lang="en-DE" dirty="0"/>
          </a:p>
          <a:p>
            <a:pPr marL="457189" indent="-457189">
              <a:buFont typeface="+mj-lt"/>
              <a:buAutoNum type="arabicPeriod"/>
            </a:pPr>
            <a:r>
              <a:rPr lang="en-DE" dirty="0"/>
              <a:t>Aspekte</a:t>
            </a:r>
          </a:p>
        </p:txBody>
      </p:sp>
    </p:spTree>
    <p:extLst>
      <p:ext uri="{BB962C8B-B14F-4D97-AF65-F5344CB8AC3E}">
        <p14:creationId xmlns:p14="http://schemas.microsoft.com/office/powerpoint/2010/main" val="2250748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roup 93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9" y="744470"/>
            <a:ext cx="10674117" cy="5349671"/>
            <a:chOff x="752858" y="744469"/>
            <a:chExt cx="10674117" cy="5349671"/>
          </a:xfrm>
        </p:grpSpPr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96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98" name="Rectangle 97">
            <a:extLst>
              <a:ext uri="{FF2B5EF4-FFF2-40B4-BE49-F238E27FC236}">
                <a16:creationId xmlns:a16="http://schemas.microsoft.com/office/drawing/2014/main" id="{A77A6167-FCC5-49E8-B280-CECAF151E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Freeform 6">
            <a:extLst>
              <a:ext uri="{FF2B5EF4-FFF2-40B4-BE49-F238E27FC236}">
                <a16:creationId xmlns:a16="http://schemas.microsoft.com/office/drawing/2014/main" id="{F84046EA-4273-437E-9DE5-5AEE713C3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9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CCD029-35F8-F737-6005-2D899BF9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2"/>
            <a:ext cx="5301139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cap="all" dirty="0" err="1"/>
              <a:t>Einleitung</a:t>
            </a:r>
            <a:endParaRPr lang="en-US" sz="6100" cap="all" dirty="0"/>
          </a:p>
        </p:txBody>
      </p:sp>
      <p:pic>
        <p:nvPicPr>
          <p:cNvPr id="5" name="Picture 4" descr="A steampunk heart with a tree design&#10;&#10;Description automatically generated">
            <a:extLst>
              <a:ext uri="{FF2B5EF4-FFF2-40B4-BE49-F238E27FC236}">
                <a16:creationId xmlns:a16="http://schemas.microsoft.com/office/drawing/2014/main" id="{0D9F8CD2-499F-2D72-61DA-C32BA5A7BB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7" r="13707"/>
          <a:stretch/>
        </p:blipFill>
        <p:spPr>
          <a:xfrm>
            <a:off x="7225749" y="10"/>
            <a:ext cx="4966252" cy="685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839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A9541-3A6D-3EDE-12D8-C70E217A8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Herangehensweise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CD37A-6D45-7D06-C2EB-322951AF0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63645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roup 145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9" y="744470"/>
            <a:ext cx="10674117" cy="5349671"/>
            <a:chOff x="752858" y="744469"/>
            <a:chExt cx="10674117" cy="5349671"/>
          </a:xfrm>
        </p:grpSpPr>
        <p:sp>
          <p:nvSpPr>
            <p:cNvPr id="147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48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50" name="Rectangle 149">
            <a:extLst>
              <a:ext uri="{FF2B5EF4-FFF2-40B4-BE49-F238E27FC236}">
                <a16:creationId xmlns:a16="http://schemas.microsoft.com/office/drawing/2014/main" id="{68818BDC-22DF-4B23-97C9-3170636A4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lass box with a fire inside&#10;&#10;Description automatically generated">
            <a:extLst>
              <a:ext uri="{FF2B5EF4-FFF2-40B4-BE49-F238E27FC236}">
                <a16:creationId xmlns:a16="http://schemas.microsoft.com/office/drawing/2014/main" id="{CAA7E129-E2F7-47EF-1851-3AD447DDB1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87" r="12398"/>
          <a:stretch/>
        </p:blipFill>
        <p:spPr>
          <a:xfrm>
            <a:off x="20" y="10"/>
            <a:ext cx="4966232" cy="6857991"/>
          </a:xfrm>
          <a:prstGeom prst="rect">
            <a:avLst/>
          </a:prstGeom>
        </p:spPr>
      </p:pic>
      <p:sp>
        <p:nvSpPr>
          <p:cNvPr id="152" name="Freeform 6">
            <a:extLst>
              <a:ext uri="{FF2B5EF4-FFF2-40B4-BE49-F238E27FC236}">
                <a16:creationId xmlns:a16="http://schemas.microsoft.com/office/drawing/2014/main" id="{8776F0F0-F360-4680-8914-892D1E570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1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CCD029-35F8-F737-6005-2D899BF9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5" y="1480932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000" cap="all" dirty="0" err="1"/>
              <a:t>methodik</a:t>
            </a:r>
            <a:endParaRPr lang="en-US" sz="7000" cap="all" dirty="0"/>
          </a:p>
        </p:txBody>
      </p:sp>
    </p:spTree>
    <p:extLst>
      <p:ext uri="{BB962C8B-B14F-4D97-AF65-F5344CB8AC3E}">
        <p14:creationId xmlns:p14="http://schemas.microsoft.com/office/powerpoint/2010/main" val="34477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BC83D6-829E-54D6-2A97-956A198C5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666" y="1314922"/>
            <a:ext cx="3176246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800" cap="all"/>
              <a:t>Idee</a:t>
            </a:r>
          </a:p>
        </p:txBody>
      </p:sp>
      <p:pic>
        <p:nvPicPr>
          <p:cNvPr id="13" name="Content Placeholder 12" descr="A diagram of a computer&#10;&#10;Description automatically generated">
            <a:extLst>
              <a:ext uri="{FF2B5EF4-FFF2-40B4-BE49-F238E27FC236}">
                <a16:creationId xmlns:a16="http://schemas.microsoft.com/office/drawing/2014/main" id="{6E5ED420-D4BB-679C-AE77-FE4D321BA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50" y="549667"/>
            <a:ext cx="7287002" cy="5847595"/>
          </a:xfrm>
        </p:spPr>
      </p:pic>
    </p:spTree>
    <p:extLst>
      <p:ext uri="{BB962C8B-B14F-4D97-AF65-F5344CB8AC3E}">
        <p14:creationId xmlns:p14="http://schemas.microsoft.com/office/powerpoint/2010/main" val="27830780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roup 121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9" y="744470"/>
            <a:ext cx="10674117" cy="5349671"/>
            <a:chOff x="752858" y="744469"/>
            <a:chExt cx="10674117" cy="5349671"/>
          </a:xfrm>
        </p:grpSpPr>
        <p:sp>
          <p:nvSpPr>
            <p:cNvPr id="123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24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A77A6167-FCC5-49E8-B280-CECAF151E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Freeform 6">
            <a:extLst>
              <a:ext uri="{FF2B5EF4-FFF2-40B4-BE49-F238E27FC236}">
                <a16:creationId xmlns:a16="http://schemas.microsoft.com/office/drawing/2014/main" id="{F84046EA-4273-437E-9DE5-5AEE713C3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9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CCD029-35F8-F737-6005-2D899BF9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2"/>
            <a:ext cx="5301139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 cap="all" dirty="0" err="1"/>
              <a:t>Prototyp</a:t>
            </a:r>
            <a:endParaRPr lang="en-US" sz="6100" cap="all" dirty="0"/>
          </a:p>
        </p:txBody>
      </p:sp>
      <p:pic>
        <p:nvPicPr>
          <p:cNvPr id="4" name="Picture 3" descr="A transparent human lungs with trees inside&#10;&#10;Description automatically generated">
            <a:extLst>
              <a:ext uri="{FF2B5EF4-FFF2-40B4-BE49-F238E27FC236}">
                <a16:creationId xmlns:a16="http://schemas.microsoft.com/office/drawing/2014/main" id="{599C9226-580C-F29F-A8D7-2DEC1196F4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01" r="12184"/>
          <a:stretch/>
        </p:blipFill>
        <p:spPr>
          <a:xfrm>
            <a:off x="7225749" y="10"/>
            <a:ext cx="4966252" cy="685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9475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F1BC5-7F0A-A166-F1BA-992A279CB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E5B10-EC90-A6A2-CE7E-1396257B4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68387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roup 143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9" y="744470"/>
            <a:ext cx="10674117" cy="5349671"/>
            <a:chOff x="752858" y="744469"/>
            <a:chExt cx="10674117" cy="5349671"/>
          </a:xfrm>
        </p:grpSpPr>
        <p:sp>
          <p:nvSpPr>
            <p:cNvPr id="145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46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48" name="Rectangle 147">
            <a:extLst>
              <a:ext uri="{FF2B5EF4-FFF2-40B4-BE49-F238E27FC236}">
                <a16:creationId xmlns:a16="http://schemas.microsoft.com/office/drawing/2014/main" id="{68818BDC-22DF-4B23-97C9-3170636A4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transparent human heart with a tree inside&#10;&#10;Description automatically generated with medium confidence">
            <a:extLst>
              <a:ext uri="{FF2B5EF4-FFF2-40B4-BE49-F238E27FC236}">
                <a16:creationId xmlns:a16="http://schemas.microsoft.com/office/drawing/2014/main" id="{8091562C-490D-EF1D-1CBF-77A79180D1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1" r="12774"/>
          <a:stretch/>
        </p:blipFill>
        <p:spPr>
          <a:xfrm>
            <a:off x="20" y="10"/>
            <a:ext cx="4966232" cy="6857991"/>
          </a:xfrm>
          <a:prstGeom prst="rect">
            <a:avLst/>
          </a:prstGeom>
        </p:spPr>
      </p:pic>
      <p:sp>
        <p:nvSpPr>
          <p:cNvPr id="150" name="Freeform 6">
            <a:extLst>
              <a:ext uri="{FF2B5EF4-FFF2-40B4-BE49-F238E27FC236}">
                <a16:creationId xmlns:a16="http://schemas.microsoft.com/office/drawing/2014/main" id="{8776F0F0-F360-4680-8914-892D1E570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1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CCD029-35F8-F737-6005-2D899BF9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5" y="1480932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000" cap="all" dirty="0" err="1"/>
              <a:t>Aspekte</a:t>
            </a:r>
            <a:endParaRPr lang="en-US" sz="7000" cap="all" dirty="0"/>
          </a:p>
        </p:txBody>
      </p:sp>
    </p:spTree>
    <p:extLst>
      <p:ext uri="{BB962C8B-B14F-4D97-AF65-F5344CB8AC3E}">
        <p14:creationId xmlns:p14="http://schemas.microsoft.com/office/powerpoint/2010/main" val="1469219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rop">
  <a:themeElements>
    <a:clrScheme name="Gre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{CE2D780B-ADAD-7F46-81C1-0D21004846C3}tf10001072</Template>
  <TotalTime>11957</TotalTime>
  <Words>288</Words>
  <Application>Microsoft Macintosh PowerPoint</Application>
  <PresentationFormat>Widescreen</PresentationFormat>
  <Paragraphs>42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Franklin Gothic Book</vt:lpstr>
      <vt:lpstr>Times New Roman</vt:lpstr>
      <vt:lpstr>Crop</vt:lpstr>
      <vt:lpstr>KAFKA Challenge</vt:lpstr>
      <vt:lpstr>Struktur</vt:lpstr>
      <vt:lpstr>Einleitung</vt:lpstr>
      <vt:lpstr>Herangehensweise</vt:lpstr>
      <vt:lpstr>methodik</vt:lpstr>
      <vt:lpstr>Idee</vt:lpstr>
      <vt:lpstr>Prototyp</vt:lpstr>
      <vt:lpstr>PowerPoint Presentation</vt:lpstr>
      <vt:lpstr>Aspekte</vt:lpstr>
      <vt:lpstr>PowerPoint Presentation</vt:lpstr>
      <vt:lpstr>Vielen Dank für Die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 Thesis</dc:title>
  <dc:creator>Dustin T.</dc:creator>
  <cp:lastModifiedBy>Dustin Theobald</cp:lastModifiedBy>
  <cp:revision>129</cp:revision>
  <dcterms:created xsi:type="dcterms:W3CDTF">2023-11-02T10:08:49Z</dcterms:created>
  <dcterms:modified xsi:type="dcterms:W3CDTF">2024-02-19T10:37:43Z</dcterms:modified>
</cp:coreProperties>
</file>

<file path=docProps/thumbnail.jpeg>
</file>